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39" r:id="rId3"/>
    <p:sldId id="363" r:id="rId4"/>
    <p:sldId id="362" r:id="rId5"/>
    <p:sldId id="367" r:id="rId6"/>
    <p:sldId id="344" r:id="rId7"/>
    <p:sldId id="345" r:id="rId8"/>
    <p:sldId id="346" r:id="rId9"/>
    <p:sldId id="368" r:id="rId10"/>
    <p:sldId id="364" r:id="rId11"/>
    <p:sldId id="3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laa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59" autoAdjust="0"/>
  </p:normalViewPr>
  <p:slideViewPr>
    <p:cSldViewPr>
      <p:cViewPr varScale="1">
        <p:scale>
          <a:sx n="82" d="100"/>
          <a:sy n="82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790A-A7B0-4641-B264-029C997AA4CE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5900C-8A62-47F4-B262-228E2AB60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8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 smtClean="0"/>
              <a:t>Сонгуулийн ерөнхий хороо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6EA1C5-2548-4F09-97EA-D6189A8728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Энэ</a:t>
            </a:r>
            <a:r>
              <a:rPr lang="mn-MN" baseline="0" dirty="0" smtClean="0"/>
              <a:t> хуулийн 64.2-64.4т заасныг зөрчсөн сонгуулийн байгууллагын ажилтныг нэг сарын хөдөлмөрийн хөлсний доод хэмжээг 6-8 дахин нэмэгдүүлсэнтэй тэнцэх хэмжээнийг төгрөгөөр торгоно.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 smtClean="0"/>
              <a:t>Сонгуулийн ерөнхий хороо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6EA1C5-2548-4F09-97EA-D6189A8728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2855655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Сонгогчдын нэрсийн жагсаалт, сонгогчийн болон иргэний шилжилт хөдөлгөөн </a:t>
            </a: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178684"/>
            <a:ext cx="2139595" cy="133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962400" y="5602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www.gec.gov.mn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249362"/>
          </a:xfrm>
        </p:spPr>
        <p:txBody>
          <a:bodyPr>
            <a:normAutofit/>
          </a:bodyPr>
          <a:lstStyle/>
          <a:p>
            <a:r>
              <a:rPr lang="mn-MN" sz="3200" b="1" dirty="0" smtClean="0">
                <a:latin typeface="Times New Roman" pitchFamily="18" charset="0"/>
                <a:cs typeface="Times New Roman" pitchFamily="18" charset="0"/>
              </a:rPr>
              <a:t>Иргэний шилжилт хөдөлгөөн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3/18/2016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mn-MN" sz="3600" dirty="0" smtClean="0">
                <a:latin typeface="Times New Roman" pitchFamily="18" charset="0"/>
                <a:cs typeface="Times New Roman" pitchFamily="18" charset="0"/>
              </a:rPr>
              <a:t>Засаг захиргааны нэг нэгжээс өөр нэгжид шилжин суурьших хөдөлгөөнийг санал авах өдрөөс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mn-MN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mn-MN" sz="3600" dirty="0" smtClean="0">
                <a:latin typeface="Times New Roman" pitchFamily="18" charset="0"/>
                <a:cs typeface="Times New Roman" pitchFamily="18" charset="0"/>
              </a:rPr>
              <a:t> хоногийн өмнө </a:t>
            </a:r>
            <a:r>
              <a:rPr lang="mn-MN" sz="3600" dirty="0" smtClean="0">
                <a:latin typeface="Times New Roman" pitchFamily="18" charset="0"/>
                <a:cs typeface="Times New Roman" pitchFamily="18" charset="0"/>
              </a:rPr>
              <a:t>зогсооно.</a:t>
            </a:r>
          </a:p>
          <a:p>
            <a:pPr algn="ctr">
              <a:buNone/>
            </a:pPr>
            <a:r>
              <a:rPr lang="mn-M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2016.04.30)</a:t>
            </a:r>
            <a:endParaRPr lang="mn-MN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mn-MN" sz="3600" dirty="0" smtClean="0">
                <a:latin typeface="Times New Roman" pitchFamily="18" charset="0"/>
                <a:cs typeface="Times New Roman" pitchFamily="18" charset="0"/>
              </a:rPr>
              <a:t>Санал </a:t>
            </a:r>
            <a:r>
              <a:rPr lang="mn-MN" sz="3600" smtClean="0">
                <a:latin typeface="Times New Roman" pitchFamily="18" charset="0"/>
                <a:cs typeface="Times New Roman" pitchFamily="18" charset="0"/>
              </a:rPr>
              <a:t>авах өдрийн дараах өдөр сэргээнэ.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24600"/>
            <a:ext cx="3505200" cy="365760"/>
          </a:xfrm>
        </p:spPr>
        <p:txBody>
          <a:bodyPr/>
          <a:lstStyle/>
          <a:p>
            <a:pPr algn="l"/>
            <a:r>
              <a:rPr lang="mn-MN" dirty="0" smtClean="0"/>
              <a:t>Сонгуулийн тухай хууль 66 дугаар зүйл</a:t>
            </a:r>
            <a:endParaRPr lang="en-US" dirty="0"/>
          </a:p>
        </p:txBody>
      </p:sp>
      <p:pic>
        <p:nvPicPr>
          <p:cNvPr id="7" name="Picture 6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2907590" cy="1815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3911025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gec.gov.mn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/>
              <a:t>Агуулга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534400" cy="4953000"/>
          </a:xfrm>
        </p:spPr>
        <p:txBody>
          <a:bodyPr>
            <a:noAutofit/>
          </a:bodyPr>
          <a:lstStyle/>
          <a:p>
            <a:pPr lvl="0"/>
            <a:r>
              <a:rPr lang="mn-MN" sz="2800" b="1" dirty="0" smtClean="0">
                <a:latin typeface="Arial" pitchFamily="34" charset="0"/>
                <a:cs typeface="Arial" pitchFamily="34" charset="0"/>
              </a:rPr>
              <a:t>Сонгогчдын  нэрийн жагсаалт үйлдэх, танилцуулах, хүргүүлэх</a:t>
            </a:r>
          </a:p>
          <a:p>
            <a:pPr lvl="0"/>
            <a:endParaRPr lang="mn-MN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Сонгогчдын нэрийн жагсаалттай холбогдсон гомдол гаргах, түүнийг шийдвэрлэх</a:t>
            </a:r>
          </a:p>
          <a:p>
            <a:pPr lvl="0"/>
            <a:endParaRPr lang="mn-MN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mn-MN" sz="2800" b="1" dirty="0" smtClean="0">
                <a:latin typeface="Arial" pitchFamily="34" charset="0"/>
                <a:cs typeface="Arial" pitchFamily="34" charset="0"/>
              </a:rPr>
              <a:t>Сонгогчийн шилжилт</a:t>
            </a:r>
          </a:p>
          <a:p>
            <a:pPr lvl="0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Иргэний шилжилт хөдөлгөөн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3/18/2016</a:t>
            </a:r>
            <a:endParaRPr lang="en-US"/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381000"/>
            <a:ext cx="82296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Сонгогчийн нэрсийн жагсаалт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3" name="Content Placeholder 212"/>
          <p:cNvSpPr>
            <a:spLocks noGrp="1"/>
          </p:cNvSpPr>
          <p:nvPr>
            <p:ph idx="1"/>
          </p:nvPr>
        </p:nvSpPr>
        <p:spPr>
          <a:xfrm>
            <a:off x="281354" y="1143000"/>
            <a:ext cx="8862646" cy="556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mn-MN" dirty="0" smtClean="0">
                <a:solidFill>
                  <a:srgbClr val="180DA3"/>
                </a:solidFill>
              </a:rPr>
              <a:t>	</a:t>
            </a:r>
            <a:endParaRPr lang="en-US" b="1" dirty="0">
              <a:solidFill>
                <a:srgbClr val="180DA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Curved Up Arrow 50"/>
          <p:cNvSpPr/>
          <p:nvPr/>
        </p:nvSpPr>
        <p:spPr>
          <a:xfrm>
            <a:off x="374583" y="4800600"/>
            <a:ext cx="3705047" cy="1219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85800" y="4876800"/>
            <a:ext cx="28956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2016.3.1-6.29 цахим хуудсанд байрлуулна</a:t>
            </a:r>
            <a:endParaRPr lang="en-US" sz="1400" b="1" dirty="0">
              <a:ln w="1905"/>
              <a:solidFill>
                <a:srgbClr val="180D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166" y="1981201"/>
            <a:ext cx="2612573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" name="Rounded Rectangle 143"/>
          <p:cNvSpPr/>
          <p:nvPr/>
        </p:nvSpPr>
        <p:spPr>
          <a:xfrm>
            <a:off x="609600" y="4114800"/>
            <a:ext cx="1500554" cy="45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УБСЕГ</a:t>
            </a:r>
            <a:endParaRPr lang="en-US" sz="1600" b="1" dirty="0">
              <a:solidFill>
                <a:srgbClr val="180DA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" name="Curved Up Arrow 207"/>
          <p:cNvSpPr/>
          <p:nvPr/>
        </p:nvSpPr>
        <p:spPr>
          <a:xfrm>
            <a:off x="4360985" y="4800600"/>
            <a:ext cx="3775386" cy="1219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895" name="Picture 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971800"/>
            <a:ext cx="1617785" cy="178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6" name="Picture 1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0"/>
            <a:ext cx="1645626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" name="Picture 2" descr="E:\Pictures\Icons\2685Icon[www.amjilt.com]\46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9999" y="57912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" name="Picture 2" descr="E:\Pictures\Icons\2685Icon[www.amjilt.com]\46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7754" y="57912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4724400" y="4876800"/>
            <a:ext cx="29718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2016.6.9с өмнө </a:t>
            </a:r>
            <a:r>
              <a:rPr lang="en-US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(20)</a:t>
            </a:r>
            <a:endParaRPr lang="mn-MN" sz="1400" b="1" dirty="0" smtClean="0">
              <a:ln w="1905"/>
              <a:solidFill>
                <a:srgbClr val="180D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mn-MN" sz="1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Санал авах байранд</a:t>
            </a:r>
            <a:endParaRPr lang="en-US" sz="1400" b="1" dirty="0">
              <a:ln w="1905"/>
              <a:solidFill>
                <a:srgbClr val="180D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14600" y="3657600"/>
            <a:ext cx="3581400" cy="990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2016.6.4с өмнө </a:t>
            </a:r>
            <a:r>
              <a:rPr lang="en-US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(25</a:t>
            </a:r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х</a:t>
            </a:r>
            <a:r>
              <a:rPr lang="en-US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)</a:t>
            </a:r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mn-MN" sz="1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Аймаг, дүүргийн сонгуулийн хороонд </a:t>
            </a:r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хүргүүлнэ</a:t>
            </a:r>
            <a:endParaRPr lang="en-US" sz="1400" b="1" dirty="0">
              <a:ln w="1905"/>
              <a:solidFill>
                <a:srgbClr val="180D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4332" y="324433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СНЖ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617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СНЖ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624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СНЖ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 descr="LOGO-GEC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Oval 24"/>
          <p:cNvSpPr/>
          <p:nvPr/>
        </p:nvSpPr>
        <p:spPr>
          <a:xfrm>
            <a:off x="5334000" y="1905000"/>
            <a:ext cx="38100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Санал авах байр</a:t>
            </a:r>
          </a:p>
          <a:p>
            <a:pPr algn="ctr"/>
            <a:r>
              <a:rPr lang="mn-MN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СНЖ-г ил тавьж, сонгогчдод танилцуулна.</a:t>
            </a:r>
            <a:endParaRPr lang="en-US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62708" y="304800"/>
            <a:ext cx="7851648" cy="5334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mn-MN" sz="3600" dirty="0" smtClean="0">
                <a:ln/>
                <a:solidFill>
                  <a:schemeClr val="accent3"/>
                </a:solidFill>
                <a:effectLst/>
                <a:latin typeface="Tahoma" pitchFamily="34" charset="0"/>
                <a:cs typeface="Tahoma" pitchFamily="34" charset="0"/>
              </a:rPr>
              <a:t>Сонгогчийн бүртгэл</a:t>
            </a:r>
            <a:endParaRPr lang="en-US" sz="3600" dirty="0">
              <a:ln/>
              <a:solidFill>
                <a:schemeClr val="accent3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354" y="990600"/>
            <a:ext cx="8651631" cy="5562600"/>
          </a:xfrm>
        </p:spPr>
        <p:txBody>
          <a:bodyPr>
            <a:normAutofit/>
          </a:bodyPr>
          <a:lstStyle/>
          <a:p>
            <a:pPr algn="l"/>
            <a:r>
              <a:rPr lang="mn-MN" sz="2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sz="23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0" descr="E:\Pictures\Icons\2685Icon[www.amjilt.com]\7856.png"/>
          <p:cNvPicPr>
            <a:picLocks noChangeAspect="1" noChangeArrowheads="1"/>
          </p:cNvPicPr>
          <p:nvPr/>
        </p:nvPicPr>
        <p:blipFill>
          <a:blip r:embed="rId2" cstate="print"/>
          <a:srcRect l="5769" t="12130"/>
          <a:stretch>
            <a:fillRect/>
          </a:stretch>
        </p:blipFill>
        <p:spPr bwMode="auto">
          <a:xfrm>
            <a:off x="2057400" y="223935"/>
            <a:ext cx="4191000" cy="423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Pictures\Icons\2685Icon[www.amjilt.com]\46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777863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loud Callout 12"/>
          <p:cNvSpPr/>
          <p:nvPr/>
        </p:nvSpPr>
        <p:spPr>
          <a:xfrm>
            <a:off x="6471139" y="1295400"/>
            <a:ext cx="2291861" cy="2116849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b="1" dirty="0" smtClean="0">
                <a:solidFill>
                  <a:srgbClr val="180DA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Нэр </a:t>
            </a:r>
            <a:r>
              <a:rPr lang="en-US" b="1" dirty="0" smtClean="0">
                <a:solidFill>
                  <a:srgbClr val="180DA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mn-MN" b="1" dirty="0" smtClean="0">
                <a:solidFill>
                  <a:srgbClr val="180DA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 хүйс</a:t>
            </a:r>
            <a:r>
              <a:rPr lang="en-US" b="1" dirty="0" smtClean="0">
                <a:solidFill>
                  <a:srgbClr val="180DA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mn-MN" b="1" dirty="0" smtClean="0">
                <a:solidFill>
                  <a:srgbClr val="180DA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Рег/д</a:t>
            </a:r>
            <a:r>
              <a:rPr lang="en-US" b="1" dirty="0" smtClean="0">
                <a:solidFill>
                  <a:srgbClr val="180DA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mn-MN" b="1" dirty="0" smtClean="0">
                <a:solidFill>
                  <a:srgbClr val="180DA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Оршин суугаа хаяг</a:t>
            </a:r>
            <a:r>
              <a:rPr lang="en-US" b="1" dirty="0" smtClean="0">
                <a:solidFill>
                  <a:srgbClr val="180DA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b="1" dirty="0">
              <a:solidFill>
                <a:srgbClr val="180DA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Curved Up Arrow 15"/>
          <p:cNvSpPr/>
          <p:nvPr/>
        </p:nvSpPr>
        <p:spPr>
          <a:xfrm rot="20780978">
            <a:off x="567636" y="4640576"/>
            <a:ext cx="3858483" cy="1646244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www.burtgel.mn</a:t>
            </a:r>
            <a:endParaRPr lang="en-US" sz="2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en-US" sz="15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Curved Up Arrow 21"/>
          <p:cNvSpPr/>
          <p:nvPr/>
        </p:nvSpPr>
        <p:spPr>
          <a:xfrm rot="2338638">
            <a:off x="4031261" y="4813572"/>
            <a:ext cx="3174489" cy="1322741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rot="10600612">
            <a:off x="8179613" y="2979318"/>
            <a:ext cx="822256" cy="1842722"/>
          </a:xfrm>
          <a:prstGeom prst="curv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 rot="10800000">
            <a:off x="4343400" y="1431048"/>
            <a:ext cx="2268415" cy="321551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8" descr="C:\Documents and Settings\admin\Desktop\icon\engineer-256x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93049"/>
            <a:ext cx="2438400" cy="305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/>
          <p:cNvSpPr/>
          <p:nvPr/>
        </p:nvSpPr>
        <p:spPr>
          <a:xfrm>
            <a:off x="5064369" y="4267200"/>
            <a:ext cx="2602523" cy="931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Улсын бүртгэл, статистикийн ерөнхий газар</a:t>
            </a:r>
            <a:endParaRPr lang="en-US" sz="1400" b="1" dirty="0">
              <a:ln w="1905"/>
              <a:solidFill>
                <a:srgbClr val="180D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" name="Content Placeholder 4" descr="Untitled.png"/>
          <p:cNvPicPr>
            <a:picLocks noChangeAspect="1"/>
          </p:cNvPicPr>
          <p:nvPr/>
        </p:nvPicPr>
        <p:blipFill>
          <a:blip r:embed="rId5"/>
          <a:srcRect l="35113" t="18168" r="37902" b="17350"/>
          <a:stretch>
            <a:fillRect/>
          </a:stretch>
        </p:blipFill>
        <p:spPr>
          <a:xfrm rot="407759">
            <a:off x="3131535" y="1053884"/>
            <a:ext cx="2490283" cy="223693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0" y="4038600"/>
            <a:ext cx="3429000" cy="1143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mn-MN" sz="14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Сонгогч нэрсийн жагсаалтад бүртгэгдсэн эсэхээ </a:t>
            </a:r>
            <a:r>
              <a:rPr lang="mn-MN" sz="1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mn-MN" sz="14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</a:rPr>
              <a:t> хоногийн өмнө шалгах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8929" y="5768463"/>
            <a:ext cx="119934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 smtClean="0">
                <a:solidFill>
                  <a:srgbClr val="FF0000"/>
                </a:solidFill>
              </a:rPr>
              <a:t>СНЖ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LOGO-GEC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493446"/>
              </p:ext>
            </p:extLst>
          </p:nvPr>
        </p:nvGraphicFramePr>
        <p:xfrm>
          <a:off x="457200" y="1600200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36576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mn-MN" dirty="0" smtClean="0"/>
                        <a:t>Сонгуулийн</a:t>
                      </a:r>
                      <a:r>
                        <a:rPr lang="mn-MN" baseline="0" dirty="0" smtClean="0"/>
                        <a:t> санал авах өдрөөс  </a:t>
                      </a:r>
                      <a:r>
                        <a:rPr lang="en-US" baseline="0" dirty="0" smtClean="0"/>
                        <a:t>55 </a:t>
                      </a:r>
                      <a:r>
                        <a:rPr lang="mn-MN" baseline="0" dirty="0" smtClean="0"/>
                        <a:t>с доошгүй хоногийн өмнө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/>
                        <a:t>Улсын</a:t>
                      </a:r>
                      <a:r>
                        <a:rPr lang="mn-MN" baseline="0" dirty="0" smtClean="0"/>
                        <a:t> дээд шүүх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/>
                        <a:t>Эрх зүйн</a:t>
                      </a:r>
                      <a:r>
                        <a:rPr lang="mn-MN" baseline="0" dirty="0" smtClean="0"/>
                        <a:t> чадамжгүй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/>
                        <a:t>Шүүхийн шийдвэр</a:t>
                      </a:r>
                      <a:r>
                        <a:rPr lang="mn-MN" baseline="0" dirty="0" smtClean="0"/>
                        <a:t> гүйцэтгэх төв байгууллага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/>
                        <a:t>Санал авах өдөр болон</a:t>
                      </a:r>
                      <a:r>
                        <a:rPr lang="mn-MN" baseline="0" dirty="0" smtClean="0"/>
                        <a:t> баривчлах ял эдэлж байгаа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/>
                        <a:t>Иргэний харьяалал, шилжилт хөдөлгөөний</a:t>
                      </a:r>
                      <a:r>
                        <a:rPr lang="mn-MN" baseline="0" dirty="0" smtClean="0"/>
                        <a:t> асуудал эрхэлсэн байгууллага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aseline="0" dirty="0" smtClean="0"/>
                        <a:t>60 ба дээш хугацаагаар гадаадад зорчсон иргэдийн мэдээлэл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/>
                        <a:t>Батлан хамгаалах яам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baseline="0" dirty="0" smtClean="0"/>
                        <a:t>зэвсэгт хүчний анги нэгтгэлд алба </a:t>
                      </a:r>
                      <a:r>
                        <a:rPr lang="mn-MN" baseline="0" smtClean="0"/>
                        <a:t>хааж байгаа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/>
                        <a:t>Иргэний</a:t>
                      </a:r>
                      <a:r>
                        <a:rPr lang="mn-MN" baseline="0" dirty="0" smtClean="0"/>
                        <a:t> харьяалал, шилжилт хөдөлгөөний асуудал эрхэлсэн байгууллага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mn-MN" dirty="0" smtClean="0"/>
                        <a:t>Тухайн</a:t>
                      </a:r>
                      <a:r>
                        <a:rPr lang="mn-MN" baseline="0" dirty="0" smtClean="0"/>
                        <a:t> жилд МУн харьяат болсон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mn-MN" baseline="0" dirty="0" smtClean="0"/>
                        <a:t>Харьяаллаа сэргээн тогтоосон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mn-MN" baseline="0" dirty="0" smtClean="0"/>
                        <a:t>Харьяатаас гарсан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4599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162800" cy="609600"/>
          </a:xfrm>
        </p:spPr>
        <p:txBody>
          <a:bodyPr>
            <a:normAutofit fontScale="90000"/>
          </a:bodyPr>
          <a:lstStyle/>
          <a:p>
            <a:pPr lvl="0" algn="ctr"/>
            <a:r>
              <a:rPr lang="mn-M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Сонгогчдын нэрийн жагсаалттай холбогдсон гомдол гаргах, түүнийг шийдвэрлэх	</a:t>
            </a:r>
            <a:r>
              <a:rPr lang="mn-M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mn-MN" sz="2800" b="1" dirty="0" smtClean="0">
                <a:latin typeface="Times New Roman" pitchFamily="18" charset="0"/>
                <a:cs typeface="Times New Roman" pitchFamily="18" charset="0"/>
              </a:rPr>
              <a:t>Сонгогчийг </a:t>
            </a:r>
          </a:p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Бүртгэгдээгүй</a:t>
            </a:r>
          </a:p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Буруу бүртгэсэн  бол</a:t>
            </a:r>
          </a:p>
          <a:p>
            <a:pPr>
              <a:buNone/>
            </a:pP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Гомдлоо санал авахаас </a:t>
            </a:r>
            <a:r>
              <a:rPr lang="mn-M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 хоногийн өмнө бичгээр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гаргана.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хоногийн дотор сонгогчдын нэрсийн жагсаалтад өөрчлөлт оруулна.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464944"/>
            <a:ext cx="3505200" cy="365760"/>
          </a:xfrm>
        </p:spPr>
        <p:txBody>
          <a:bodyPr/>
          <a:lstStyle/>
          <a:p>
            <a:pPr algn="l"/>
            <a:r>
              <a:rPr lang="mn-MN" dirty="0" smtClean="0"/>
              <a:t>Сонгуулийн тухай хууль 64.1 дүгээр зүйл</a:t>
            </a:r>
            <a:endParaRPr lang="en-US" dirty="0"/>
          </a:p>
        </p:txBody>
      </p:sp>
      <p:pic>
        <p:nvPicPr>
          <p:cNvPr id="6" name="Picture 5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096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Түр хасав нэмэлт тэмдэглэгээ хийгдсэн иргэний тэмдэглэгээ хийсэн шалтгаан нь арилсан тохиолдолд </a:t>
            </a:r>
          </a:p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mn-M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санал авах өдрөөс өмнө</a:t>
            </a:r>
          </a:p>
          <a:p>
            <a:r>
              <a:rPr lang="mn-M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санал авах өдөр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mn-MN" sz="2400" i="1" dirty="0" smtClean="0">
                <a:latin typeface="Times New Roman" pitchFamily="18" charset="0"/>
                <a:cs typeface="Times New Roman" pitchFamily="18" charset="0"/>
              </a:rPr>
              <a:t>Сонгогчийн өөрийх нь хүсэлт,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mn-MN" sz="2400" i="1" dirty="0" smtClean="0">
                <a:latin typeface="Times New Roman" pitchFamily="18" charset="0"/>
                <a:cs typeface="Times New Roman" pitchFamily="18" charset="0"/>
              </a:rPr>
              <a:t>үндэсний гадаад паспорт, бусад нотлох баримтыг үндэслэн зохих тэмдэглэгээг хүчингүй болгоно. </a:t>
            </a:r>
          </a:p>
          <a:p>
            <a:pPr>
              <a:buNone/>
            </a:pPr>
            <a:r>
              <a:rPr lang="mn-MN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mn-MN" sz="2000" i="1" dirty="0" smtClean="0">
                <a:latin typeface="Times New Roman" pitchFamily="18" charset="0"/>
                <a:cs typeface="Times New Roman" pitchFamily="18" charset="0"/>
              </a:rPr>
              <a:t>энэ тухай тэмдэглэл үйлдэнэ.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mn-MN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8229600" cy="441960"/>
          </a:xfrm>
        </p:spPr>
        <p:txBody>
          <a:bodyPr/>
          <a:lstStyle/>
          <a:p>
            <a:pPr algn="l"/>
            <a:r>
              <a:rPr lang="en-US" sz="1100" dirty="0" smtClean="0"/>
              <a:t>64.5.Энэ </a:t>
            </a:r>
            <a:r>
              <a:rPr lang="en-US" sz="1100" dirty="0" err="1" smtClean="0"/>
              <a:t>хуулийн</a:t>
            </a:r>
            <a:r>
              <a:rPr lang="en-US" sz="1100" dirty="0" smtClean="0"/>
              <a:t> 64.2-64.4-т </a:t>
            </a:r>
            <a:r>
              <a:rPr lang="en-US" sz="1100" dirty="0" err="1" smtClean="0"/>
              <a:t>заасныг</a:t>
            </a:r>
            <a:r>
              <a:rPr lang="en-US" sz="1100" dirty="0" smtClean="0"/>
              <a:t> </a:t>
            </a:r>
            <a:r>
              <a:rPr lang="en-US" sz="1100" dirty="0" err="1" smtClean="0"/>
              <a:t>зөрчсөн</a:t>
            </a:r>
            <a:r>
              <a:rPr lang="en-US" sz="1100" dirty="0" smtClean="0"/>
              <a:t> </a:t>
            </a:r>
            <a:r>
              <a:rPr lang="en-US" sz="1100" dirty="0" err="1" smtClean="0"/>
              <a:t>сонгуулийн</a:t>
            </a:r>
            <a:r>
              <a:rPr lang="en-US" sz="1100" dirty="0" smtClean="0"/>
              <a:t> </a:t>
            </a:r>
            <a:r>
              <a:rPr lang="en-US" sz="1100" dirty="0" err="1" smtClean="0"/>
              <a:t>байгууллагын</a:t>
            </a:r>
            <a:r>
              <a:rPr lang="en-US" sz="1100" dirty="0" smtClean="0"/>
              <a:t> </a:t>
            </a:r>
            <a:r>
              <a:rPr lang="en-US" sz="1100" dirty="0" err="1" smtClean="0"/>
              <a:t>ажилтныг</a:t>
            </a:r>
            <a:r>
              <a:rPr lang="en-US" sz="1100" dirty="0" smtClean="0"/>
              <a:t> </a:t>
            </a:r>
            <a:r>
              <a:rPr lang="en-US" sz="1100" b="1" dirty="0" err="1" smtClean="0"/>
              <a:t>нэг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сарын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хөдөлмөрийн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хөлсний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доод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хэмжээг</a:t>
            </a:r>
            <a:r>
              <a:rPr lang="en-US" sz="1100" b="1" dirty="0" smtClean="0"/>
              <a:t> </a:t>
            </a:r>
            <a:r>
              <a:rPr lang="mn-MN" b="1" dirty="0" smtClean="0">
                <a:solidFill>
                  <a:srgbClr val="FF0000"/>
                </a:solidFill>
              </a:rPr>
              <a:t>6-8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дахин</a:t>
            </a:r>
            <a:r>
              <a:rPr lang="en-US" sz="1100" b="1" dirty="0" smtClean="0"/>
              <a:t> </a:t>
            </a:r>
            <a:r>
              <a:rPr lang="en-US" sz="1100" dirty="0" err="1" smtClean="0"/>
              <a:t>нэмэгдүүлсэнтэй</a:t>
            </a:r>
            <a:r>
              <a:rPr lang="en-US" sz="1100" dirty="0" smtClean="0"/>
              <a:t> </a:t>
            </a:r>
            <a:r>
              <a:rPr lang="en-US" sz="1100" dirty="0" err="1" smtClean="0"/>
              <a:t>тэнцэх</a:t>
            </a:r>
            <a:r>
              <a:rPr lang="en-US" sz="1100" dirty="0" smtClean="0"/>
              <a:t> </a:t>
            </a:r>
            <a:r>
              <a:rPr lang="en-US" sz="1100" dirty="0" err="1" smtClean="0"/>
              <a:t>хэмжээний</a:t>
            </a:r>
            <a:r>
              <a:rPr lang="en-US" sz="1100" dirty="0" smtClean="0"/>
              <a:t> </a:t>
            </a:r>
            <a:r>
              <a:rPr lang="en-US" sz="1100" dirty="0" err="1" smtClean="0"/>
              <a:t>төгрөгөөр</a:t>
            </a:r>
            <a:r>
              <a:rPr lang="en-US" sz="1100" dirty="0" smtClean="0"/>
              <a:t> </a:t>
            </a:r>
            <a:r>
              <a:rPr lang="en-US" sz="1100" dirty="0" err="1" smtClean="0"/>
              <a:t>торгоно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6" name="Picture 5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Сонгогчийн шилжилт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538810"/>
              </p:ext>
            </p:extLst>
          </p:nvPr>
        </p:nvGraphicFramePr>
        <p:xfrm>
          <a:off x="457200" y="1219200"/>
          <a:ext cx="8229600" cy="3602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038600"/>
                <a:gridCol w="1676400"/>
                <a:gridCol w="1219200"/>
              </a:tblGrid>
              <a:tr h="484662"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Зүйл,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заалт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утга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Хугацаа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Тайлбар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5057"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65.2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Сонгогч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шилжих хүсэлтээ бичгээр гаргана. </a:t>
                      </a:r>
                    </a:p>
                    <a:p>
                      <a:r>
                        <a:rPr lang="mn-MN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санал авах</a:t>
                      </a:r>
                      <a:r>
                        <a:rPr lang="mn-MN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байранд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14-с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доошгүй хоногийн өмнө </a:t>
                      </a:r>
                      <a:r>
                        <a:rPr lang="en-US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(2016.6.15)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УБСЕГ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6540"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65.4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Сонгогч шилжих хуудсаа </a:t>
                      </a:r>
                      <a:r>
                        <a:rPr lang="mn-MN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санал авах</a:t>
                      </a:r>
                      <a:r>
                        <a:rPr lang="mn-MN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байранд</a:t>
                      </a:r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10-с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доошгүй хоногийн өмнө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(2016.6.19)</a:t>
                      </a:r>
                      <a:r>
                        <a:rPr lang="mn-MN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УБСЕГ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6540"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65.6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itchFamily="18" charset="0"/>
                          <a:cs typeface="Times New Roman" pitchFamily="18" charset="0"/>
                        </a:rPr>
                        <a:t> сонгогчийн</a:t>
                      </a:r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шилжилтийг зогсооно.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 хоногийн өмнө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(2016.6.15)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3505200" cy="365760"/>
          </a:xfrm>
        </p:spPr>
        <p:txBody>
          <a:bodyPr/>
          <a:lstStyle/>
          <a:p>
            <a:pPr algn="l"/>
            <a:r>
              <a:rPr lang="mn-MN" dirty="0" smtClean="0"/>
              <a:t>Сонгуулийн тухай хууль 65 дугаар зүйл</a:t>
            </a:r>
            <a:endParaRPr lang="en-US" dirty="0"/>
          </a:p>
        </p:txBody>
      </p:sp>
      <p:pic>
        <p:nvPicPr>
          <p:cNvPr id="7" name="Picture 6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49530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n-M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Аймаг, нийслэл дотор сонгогчийн шилжилт хийхийг хориглоно. </a:t>
            </a:r>
            <a:r>
              <a:rPr lang="mn-M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СХ-65.7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153400" cy="3001963"/>
          </a:xfrm>
        </p:spPr>
        <p:txBody>
          <a:bodyPr>
            <a:normAutofit fontScale="92500" lnSpcReduction="10000"/>
          </a:bodyPr>
          <a:lstStyle/>
          <a:p>
            <a:r>
              <a:rPr lang="mn-MN" dirty="0" smtClean="0"/>
              <a:t>Аймгаас аймагт</a:t>
            </a:r>
          </a:p>
          <a:p>
            <a:r>
              <a:rPr lang="mn-MN" dirty="0" smtClean="0"/>
              <a:t>Аймгаас нийслэлд</a:t>
            </a:r>
          </a:p>
          <a:p>
            <a:r>
              <a:rPr lang="mn-MN" dirty="0" smtClean="0"/>
              <a:t>Нийслэлээс аймаг</a:t>
            </a:r>
          </a:p>
          <a:p>
            <a:endParaRPr lang="mn-MN" dirty="0"/>
          </a:p>
          <a:p>
            <a:pPr marL="0" indent="0">
              <a:buNone/>
            </a:pPr>
            <a:r>
              <a:rPr lang="mn-MN" dirty="0" smtClean="0"/>
              <a:t>Шилжин ирсэн сонгогч зөвхөн УИХ</a:t>
            </a:r>
            <a:r>
              <a:rPr lang="en-US" dirty="0" smtClean="0"/>
              <a:t>-</a:t>
            </a:r>
            <a:r>
              <a:rPr lang="mn-MN" dirty="0" smtClean="0"/>
              <a:t>д саналаа өгнө.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398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4923</TotalTime>
  <Words>431</Words>
  <Application>Microsoft Office PowerPoint</Application>
  <PresentationFormat>On-screen Show (4:3)</PresentationFormat>
  <Paragraphs>96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Агуулга </vt:lpstr>
      <vt:lpstr>Сонгогчийн нэрсийн жагсаалт</vt:lpstr>
      <vt:lpstr>Сонгогчийн бүртгэл</vt:lpstr>
      <vt:lpstr>PowerPoint Presentation</vt:lpstr>
      <vt:lpstr>Сонгогчдын нэрийн жагсаалттай холбогдсон гомдол гаргах, түүнийг шийдвэрлэх     </vt:lpstr>
      <vt:lpstr>PowerPoint Presentation</vt:lpstr>
      <vt:lpstr>Сонгогчийн шилжилт</vt:lpstr>
      <vt:lpstr>Аймаг, нийслэл дотор сонгогчийн шилжилт хийхийг хориглоно. СХ-65.7 </vt:lpstr>
      <vt:lpstr>Иргэний шилжилт хөдөлгөөн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Kenai</dc:creator>
  <cp:lastModifiedBy>Altankhuyag</cp:lastModifiedBy>
  <cp:revision>921</cp:revision>
  <dcterms:created xsi:type="dcterms:W3CDTF">2011-11-18T12:46:37Z</dcterms:created>
  <dcterms:modified xsi:type="dcterms:W3CDTF">2016-04-06T05:05:42Z</dcterms:modified>
</cp:coreProperties>
</file>